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257" r:id="rId3"/>
    <p:sldId id="258" r:id="rId4"/>
    <p:sldId id="269" r:id="rId5"/>
    <p:sldId id="270" r:id="rId6"/>
    <p:sldId id="271" r:id="rId7"/>
    <p:sldId id="273" r:id="rId8"/>
    <p:sldId id="259" r:id="rId9"/>
    <p:sldId id="260" r:id="rId10"/>
    <p:sldId id="261" r:id="rId11"/>
    <p:sldId id="262" r:id="rId12"/>
    <p:sldId id="263" r:id="rId13"/>
    <p:sldId id="264" r:id="rId14"/>
    <p:sldId id="266" r:id="rId15"/>
    <p:sldId id="265" r:id="rId16"/>
    <p:sldId id="275" r:id="rId17"/>
    <p:sldId id="276" r:id="rId18"/>
    <p:sldId id="277"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677"/>
  </p:normalViewPr>
  <p:slideViewPr>
    <p:cSldViewPr>
      <p:cViewPr>
        <p:scale>
          <a:sx n="100" d="100"/>
          <a:sy n="100" d="100"/>
        </p:scale>
        <p:origin x="1424" y="-12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A7D456DE-92BD-47C7-95F3-ABC22A1FDB0D}" type="datetimeFigureOut">
              <a:rPr lang="en-US" smtClean="0"/>
              <a:t>10/9/16</a:t>
            </a:fld>
            <a:endParaRPr lang="en-US"/>
          </a:p>
        </p:txBody>
      </p:sp>
      <p:sp>
        <p:nvSpPr>
          <p:cNvPr id="17" name="Footer Placeholder 16"/>
          <p:cNvSpPr>
            <a:spLocks noGrp="1"/>
          </p:cNvSpPr>
          <p:nvPr>
            <p:ph type="ftr" sz="quarter" idx="11"/>
          </p:nvPr>
        </p:nvSpPr>
        <p:spPr>
          <a:xfrm>
            <a:off x="5410200" y="4205288"/>
            <a:ext cx="1295400" cy="457200"/>
          </a:xfrm>
        </p:spPr>
        <p:txBody>
          <a:bodyPr/>
          <a:lstStyle/>
          <a:p>
            <a:endParaRPr lang="en-US"/>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AAFE8E16-070D-4EFC-9290-A43C84DA210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7D456DE-92BD-47C7-95F3-ABC22A1FDB0D}" type="datetimeFigureOut">
              <a:rPr lang="en-US" smtClean="0"/>
              <a:t>10/9/16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FE8E16-070D-4EFC-9290-A43C84DA210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A7D456DE-92BD-47C7-95F3-ABC22A1FDB0D}" type="datetimeFigureOut">
              <a:rPr lang="en-US" smtClean="0"/>
              <a:t>10/9/16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FE8E16-070D-4EFC-9290-A43C84DA210C}"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7D456DE-92BD-47C7-95F3-ABC22A1FDB0D}" type="datetimeFigureOut">
              <a:rPr lang="en-US" smtClean="0"/>
              <a:t>10/9/16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FE8E16-070D-4EFC-9290-A43C84DA210C}"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A7D456DE-92BD-47C7-95F3-ABC22A1FDB0D}" type="datetimeFigureOut">
              <a:rPr lang="en-US" smtClean="0"/>
              <a:t>10/9/16</a:t>
            </a:fld>
            <a:endParaRPr lang="en-US"/>
          </a:p>
        </p:txBody>
      </p:sp>
      <p:sp>
        <p:nvSpPr>
          <p:cNvPr id="27" name="Slide Number Placeholder 26"/>
          <p:cNvSpPr>
            <a:spLocks noGrp="1"/>
          </p:cNvSpPr>
          <p:nvPr>
            <p:ph type="sldNum" sz="quarter" idx="11"/>
          </p:nvPr>
        </p:nvSpPr>
        <p:spPr/>
        <p:txBody>
          <a:bodyPr rtlCol="0"/>
          <a:lstStyle/>
          <a:p>
            <a:fld id="{AAFE8E16-070D-4EFC-9290-A43C84DA210C}" type="slidenum">
              <a:rPr lang="en-US" smtClean="0"/>
              <a:t>‹#›</a:t>
            </a:fld>
            <a:endParaRPr lang="en-US"/>
          </a:p>
        </p:txBody>
      </p:sp>
      <p:sp>
        <p:nvSpPr>
          <p:cNvPr id="28" name="Footer Placeholder 27"/>
          <p:cNvSpPr>
            <a:spLocks noGrp="1"/>
          </p:cNvSpPr>
          <p:nvPr>
            <p:ph type="ftr" sz="quarter" idx="12"/>
          </p:nvPr>
        </p:nvSpPr>
        <p:spPr/>
        <p:txBody>
          <a:bodyPr rtlCol="0"/>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A7D456DE-92BD-47C7-95F3-ABC22A1FDB0D}" type="datetimeFigureOut">
              <a:rPr lang="en-US" smtClean="0"/>
              <a:t>10/9/16</a:t>
            </a:fld>
            <a:endParaRPr lang="en-US"/>
          </a:p>
        </p:txBody>
      </p:sp>
      <p:sp>
        <p:nvSpPr>
          <p:cNvPr id="4" name="Footer Placeholder 3"/>
          <p:cNvSpPr>
            <a:spLocks noGrp="1"/>
          </p:cNvSpPr>
          <p:nvPr>
            <p:ph type="ftr" sz="quarter" idx="11"/>
          </p:nvPr>
        </p:nvSpPr>
        <p:spPr>
          <a:xfrm>
            <a:off x="5257800" y="612648"/>
            <a:ext cx="1325880" cy="457200"/>
          </a:xfrm>
        </p:spPr>
        <p:txBody>
          <a:bodyPr/>
          <a:lstStyle/>
          <a:p>
            <a:endParaRPr lang="en-US"/>
          </a:p>
        </p:txBody>
      </p:sp>
      <p:sp>
        <p:nvSpPr>
          <p:cNvPr id="5" name="Slide Number Placeholder 4"/>
          <p:cNvSpPr>
            <a:spLocks noGrp="1"/>
          </p:cNvSpPr>
          <p:nvPr>
            <p:ph type="sldNum" sz="quarter" idx="12"/>
          </p:nvPr>
        </p:nvSpPr>
        <p:spPr>
          <a:xfrm>
            <a:off x="8174736" y="2272"/>
            <a:ext cx="762000" cy="365760"/>
          </a:xfrm>
        </p:spPr>
        <p:txBody>
          <a:bodyPr/>
          <a:lstStyle/>
          <a:p>
            <a:fld id="{AAFE8E16-070D-4EFC-9290-A43C84DA210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D456DE-92BD-47C7-95F3-ABC22A1FDB0D}" type="datetimeFigureOut">
              <a:rPr lang="en-US" smtClean="0"/>
              <a:t>10/9/16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AFE8E16-070D-4EFC-9290-A43C84DA210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7D456DE-92BD-47C7-95F3-ABC22A1FDB0D}" type="datetimeFigureOut">
              <a:rPr lang="en-US" smtClean="0"/>
              <a:t>10/9/16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FE8E16-070D-4EFC-9290-A43C84DA210C}"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A7D456DE-92BD-47C7-95F3-ABC22A1FDB0D}" type="datetimeFigureOut">
              <a:rPr lang="en-US" smtClean="0"/>
              <a:t>10/9/16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FE8E16-070D-4EFC-9290-A43C84DA210C}"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7D456DE-92BD-47C7-95F3-ABC22A1FDB0D}" type="datetimeFigureOut">
              <a:rPr lang="en-US" smtClean="0"/>
              <a:t>10/9/16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FE8E16-070D-4EFC-9290-A43C84DA210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7D456DE-92BD-47C7-95F3-ABC22A1FDB0D}" type="datetimeFigureOut">
              <a:rPr lang="en-US" smtClean="0"/>
              <a:t>10/9/16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FE8E16-070D-4EFC-9290-A43C84DA210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A7D456DE-92BD-47C7-95F3-ABC22A1FDB0D}" type="datetimeFigureOut">
              <a:rPr lang="en-US" smtClean="0"/>
              <a:t>10/9/16</a:t>
            </a:fld>
            <a:endParaRPr lang="en-US"/>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US"/>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AAFE8E16-070D-4EFC-9290-A43C84DA210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73100" y="1143000"/>
            <a:ext cx="8166100" cy="2209800"/>
          </a:xfrm>
        </p:spPr>
        <p:txBody>
          <a:bodyPr>
            <a:normAutofit fontScale="90000"/>
          </a:bodyPr>
          <a:lstStyle/>
          <a:p>
            <a:r>
              <a:rPr lang="en-US" dirty="0" smtClean="0">
                <a:solidFill>
                  <a:srgbClr val="FFFF00"/>
                </a:solidFill>
              </a:rPr>
              <a:t>Conference &amp; Church</a:t>
            </a:r>
            <a:br>
              <a:rPr lang="en-US" dirty="0" smtClean="0">
                <a:solidFill>
                  <a:srgbClr val="FFFF00"/>
                </a:solidFill>
              </a:rPr>
            </a:br>
            <a:r>
              <a:rPr lang="en-US" dirty="0" smtClean="0">
                <a:solidFill>
                  <a:srgbClr val="FFFF00"/>
                </a:solidFill>
              </a:rPr>
              <a:t>Stewardship Leadership</a:t>
            </a:r>
            <a:br>
              <a:rPr lang="en-US" dirty="0" smtClean="0">
                <a:solidFill>
                  <a:srgbClr val="FFFF00"/>
                </a:solidFill>
              </a:rPr>
            </a:br>
            <a:r>
              <a:rPr lang="en-US" sz="3100" dirty="0"/>
              <a:t>A seminar about how to do </a:t>
            </a:r>
            <a:r>
              <a:rPr lang="en-US" sz="3100" dirty="0" smtClean="0"/>
              <a:t>it.</a:t>
            </a:r>
            <a:r>
              <a:rPr lang="en-US" sz="3100" dirty="0"/>
              <a:t/>
            </a:r>
            <a:br>
              <a:rPr lang="en-US" sz="3100" dirty="0"/>
            </a:br>
            <a:endParaRPr lang="en-US" sz="3100" dirty="0"/>
          </a:p>
        </p:txBody>
      </p:sp>
      <p:sp>
        <p:nvSpPr>
          <p:cNvPr id="3" name="Subtitle 2"/>
          <p:cNvSpPr>
            <a:spLocks noGrp="1"/>
          </p:cNvSpPr>
          <p:nvPr>
            <p:ph type="subTitle" idx="1"/>
          </p:nvPr>
        </p:nvSpPr>
        <p:spPr>
          <a:xfrm>
            <a:off x="457200" y="3899938"/>
            <a:ext cx="6629400" cy="1752600"/>
          </a:xfrm>
        </p:spPr>
        <p:txBody>
          <a:bodyPr>
            <a:normAutofit/>
          </a:bodyPr>
          <a:lstStyle/>
          <a:p>
            <a:r>
              <a:rPr lang="en-US" dirty="0" smtClean="0"/>
              <a:t>By Mario </a:t>
            </a:r>
            <a:r>
              <a:rPr lang="es-CO" dirty="0" smtClean="0"/>
              <a:t>Niño, </a:t>
            </a:r>
            <a:r>
              <a:rPr lang="es-CO" dirty="0" smtClean="0"/>
              <a:t>DMin.</a:t>
            </a:r>
            <a:endParaRPr lang="en-US" dirty="0" smtClean="0"/>
          </a:p>
          <a:p>
            <a:r>
              <a:rPr lang="en-US" dirty="0" smtClean="0"/>
              <a:t>INSTITUTE OF RELIGIOUS STUDIES</a:t>
            </a:r>
            <a:endParaRPr lang="en-US" dirty="0" smtClean="0"/>
          </a:p>
          <a:p>
            <a:r>
              <a:rPr lang="en-US" dirty="0" err="1" smtClean="0"/>
              <a:t>www.inter-religioso.com</a:t>
            </a:r>
            <a:endParaRPr lang="en-US" dirty="0" smtClean="0"/>
          </a:p>
          <a:p>
            <a:r>
              <a:rPr lang="en-US" dirty="0" smtClean="0"/>
              <a:t>2015-2020</a:t>
            </a:r>
            <a:endParaRPr lang="en-US" dirty="0"/>
          </a:p>
        </p:txBody>
      </p:sp>
    </p:spTree>
    <p:extLst>
      <p:ext uri="{BB962C8B-B14F-4D97-AF65-F5344CB8AC3E}">
        <p14:creationId xmlns:p14="http://schemas.microsoft.com/office/powerpoint/2010/main" val="19045444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t>The Basics</a:t>
            </a:r>
            <a:endParaRPr lang="en-US" sz="3600" dirty="0"/>
          </a:p>
        </p:txBody>
      </p:sp>
      <p:sp>
        <p:nvSpPr>
          <p:cNvPr id="3" name="Content Placeholder 2"/>
          <p:cNvSpPr>
            <a:spLocks noGrp="1"/>
          </p:cNvSpPr>
          <p:nvPr>
            <p:ph idx="1"/>
          </p:nvPr>
        </p:nvSpPr>
        <p:spPr/>
        <p:txBody>
          <a:bodyPr/>
          <a:lstStyle/>
          <a:p>
            <a:r>
              <a:rPr lang="en-US" dirty="0" smtClean="0"/>
              <a:t>Each Conference &amp; Church Leader needs to know five things:</a:t>
            </a:r>
            <a:endParaRPr lang="en-US" dirty="0"/>
          </a:p>
          <a:p>
            <a:endParaRPr lang="en-US" dirty="0"/>
          </a:p>
          <a:p>
            <a:r>
              <a:rPr lang="en-US" dirty="0" smtClean="0"/>
              <a:t>1. The </a:t>
            </a:r>
            <a:r>
              <a:rPr lang="en-US" dirty="0" smtClean="0">
                <a:solidFill>
                  <a:srgbClr val="FF0000"/>
                </a:solidFill>
              </a:rPr>
              <a:t>Philosophy</a:t>
            </a:r>
            <a:r>
              <a:rPr lang="en-US" dirty="0" smtClean="0"/>
              <a:t> of Stewardship.</a:t>
            </a:r>
          </a:p>
          <a:p>
            <a:r>
              <a:rPr lang="en-US" dirty="0" smtClean="0"/>
              <a:t>2. The </a:t>
            </a:r>
            <a:r>
              <a:rPr lang="en-US" dirty="0" smtClean="0">
                <a:solidFill>
                  <a:srgbClr val="FF0000"/>
                </a:solidFill>
              </a:rPr>
              <a:t>History</a:t>
            </a:r>
            <a:r>
              <a:rPr lang="en-US" dirty="0" smtClean="0"/>
              <a:t> of Stewardship.</a:t>
            </a:r>
          </a:p>
          <a:p>
            <a:r>
              <a:rPr lang="en-US" dirty="0" smtClean="0"/>
              <a:t>3. The </a:t>
            </a:r>
            <a:r>
              <a:rPr lang="en-US" dirty="0" smtClean="0">
                <a:solidFill>
                  <a:srgbClr val="FF0000"/>
                </a:solidFill>
              </a:rPr>
              <a:t>Theology</a:t>
            </a:r>
            <a:r>
              <a:rPr lang="en-US" dirty="0" smtClean="0"/>
              <a:t> of Stewardship.</a:t>
            </a:r>
          </a:p>
          <a:p>
            <a:r>
              <a:rPr lang="en-US" dirty="0" smtClean="0"/>
              <a:t>4. The </a:t>
            </a:r>
            <a:r>
              <a:rPr lang="en-US" dirty="0" smtClean="0">
                <a:solidFill>
                  <a:srgbClr val="FF0000"/>
                </a:solidFill>
              </a:rPr>
              <a:t>Methodology</a:t>
            </a:r>
            <a:r>
              <a:rPr lang="en-US" dirty="0" smtClean="0"/>
              <a:t> of Stewardship</a:t>
            </a:r>
          </a:p>
          <a:p>
            <a:r>
              <a:rPr lang="en-US" dirty="0" smtClean="0"/>
              <a:t>5. The organizational </a:t>
            </a:r>
            <a:r>
              <a:rPr lang="en-US" dirty="0" smtClean="0">
                <a:solidFill>
                  <a:srgbClr val="FF0000"/>
                </a:solidFill>
              </a:rPr>
              <a:t>Structure</a:t>
            </a:r>
            <a:r>
              <a:rPr lang="en-US" dirty="0" smtClean="0"/>
              <a:t> of STW.</a:t>
            </a:r>
            <a:endParaRPr lang="en-US" dirty="0"/>
          </a:p>
        </p:txBody>
      </p:sp>
    </p:spTree>
    <p:extLst>
      <p:ext uri="{BB962C8B-B14F-4D97-AF65-F5344CB8AC3E}">
        <p14:creationId xmlns:p14="http://schemas.microsoft.com/office/powerpoint/2010/main" val="17757412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43000"/>
            <a:ext cx="7848600" cy="1066800"/>
          </a:xfrm>
        </p:spPr>
        <p:txBody>
          <a:bodyPr>
            <a:normAutofit/>
          </a:bodyPr>
          <a:lstStyle/>
          <a:p>
            <a:r>
              <a:rPr lang="en-US" sz="3600" dirty="0" smtClean="0">
                <a:solidFill>
                  <a:srgbClr val="FF0000"/>
                </a:solidFill>
              </a:rPr>
              <a:t>Philosophy:</a:t>
            </a:r>
            <a:endParaRPr lang="en-US" sz="3600" dirty="0">
              <a:solidFill>
                <a:srgbClr val="FF0000"/>
              </a:solidFill>
            </a:endParaRPr>
          </a:p>
        </p:txBody>
      </p:sp>
      <p:sp>
        <p:nvSpPr>
          <p:cNvPr id="3" name="Content Placeholder 2"/>
          <p:cNvSpPr>
            <a:spLocks noGrp="1"/>
          </p:cNvSpPr>
          <p:nvPr>
            <p:ph idx="1"/>
          </p:nvPr>
        </p:nvSpPr>
        <p:spPr/>
        <p:txBody>
          <a:bodyPr/>
          <a:lstStyle/>
          <a:p>
            <a:r>
              <a:rPr lang="en-US" dirty="0" smtClean="0"/>
              <a:t>The philosophy explains why we do what we do.</a:t>
            </a:r>
          </a:p>
          <a:p>
            <a:r>
              <a:rPr lang="en-US" dirty="0" smtClean="0"/>
              <a:t>Therefore, the Philosophy of Stewardship explains why the Stewardship Ministries came into existence.</a:t>
            </a:r>
          </a:p>
          <a:p>
            <a:r>
              <a:rPr lang="en-US" dirty="0" smtClean="0"/>
              <a:t>The Stewardship Ministries department was organized by the General Conference (1966) with the purpose of helping churches fulfill the mission of the church through a spiritual revival. </a:t>
            </a:r>
            <a:endParaRPr lang="en-US" dirty="0"/>
          </a:p>
        </p:txBody>
      </p:sp>
    </p:spTree>
    <p:extLst>
      <p:ext uri="{BB962C8B-B14F-4D97-AF65-F5344CB8AC3E}">
        <p14:creationId xmlns:p14="http://schemas.microsoft.com/office/powerpoint/2010/main" val="15138508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1143000"/>
            <a:ext cx="7924800" cy="1066800"/>
          </a:xfrm>
        </p:spPr>
        <p:txBody>
          <a:bodyPr>
            <a:normAutofit/>
          </a:bodyPr>
          <a:lstStyle/>
          <a:p>
            <a:r>
              <a:rPr lang="en-US" sz="3600" dirty="0" smtClean="0">
                <a:solidFill>
                  <a:srgbClr val="FF0000"/>
                </a:solidFill>
              </a:rPr>
              <a:t>The Concept:</a:t>
            </a:r>
            <a:endParaRPr lang="en-US" sz="3600" dirty="0">
              <a:solidFill>
                <a:srgbClr val="FF0000"/>
              </a:solidFill>
            </a:endParaRPr>
          </a:p>
        </p:txBody>
      </p:sp>
      <p:sp>
        <p:nvSpPr>
          <p:cNvPr id="3" name="Content Placeholder 2"/>
          <p:cNvSpPr>
            <a:spLocks noGrp="1"/>
          </p:cNvSpPr>
          <p:nvPr>
            <p:ph idx="1"/>
          </p:nvPr>
        </p:nvSpPr>
        <p:spPr/>
        <p:txBody>
          <a:bodyPr/>
          <a:lstStyle/>
          <a:p>
            <a:r>
              <a:rPr lang="en-US" dirty="0" smtClean="0"/>
              <a:t>Talking about stewardship we have: </a:t>
            </a:r>
          </a:p>
          <a:p>
            <a:r>
              <a:rPr lang="en-US" dirty="0" smtClean="0">
                <a:solidFill>
                  <a:srgbClr val="0000FF"/>
                </a:solidFill>
              </a:rPr>
              <a:t>1</a:t>
            </a:r>
            <a:r>
              <a:rPr lang="en-US" dirty="0" smtClean="0"/>
              <a:t>. The concept of stewardship, </a:t>
            </a:r>
          </a:p>
          <a:p>
            <a:r>
              <a:rPr lang="en-US" dirty="0" smtClean="0">
                <a:solidFill>
                  <a:srgbClr val="0000FF"/>
                </a:solidFill>
              </a:rPr>
              <a:t>2</a:t>
            </a:r>
            <a:r>
              <a:rPr lang="en-US" dirty="0" smtClean="0"/>
              <a:t>. Stewardship as a fundamental belief, and</a:t>
            </a:r>
          </a:p>
          <a:p>
            <a:r>
              <a:rPr lang="en-US" dirty="0" smtClean="0">
                <a:solidFill>
                  <a:srgbClr val="0000FF"/>
                </a:solidFill>
              </a:rPr>
              <a:t>3</a:t>
            </a:r>
            <a:r>
              <a:rPr lang="en-US" dirty="0" smtClean="0"/>
              <a:t>. Stewardship as a ministries department organized by the General Conference.</a:t>
            </a:r>
            <a:endParaRPr lang="en-US" dirty="0"/>
          </a:p>
          <a:p>
            <a:r>
              <a:rPr lang="en-US" dirty="0" smtClean="0"/>
              <a:t> When we consider the concept, it is necessary to differentiate the “Broad Sense” and the “Restricted Sense” of stewardship. </a:t>
            </a:r>
            <a:endParaRPr lang="en-US" dirty="0"/>
          </a:p>
        </p:txBody>
      </p:sp>
    </p:spTree>
    <p:extLst>
      <p:ext uri="{BB962C8B-B14F-4D97-AF65-F5344CB8AC3E}">
        <p14:creationId xmlns:p14="http://schemas.microsoft.com/office/powerpoint/2010/main" val="15749077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1143000"/>
            <a:ext cx="7924800" cy="1066800"/>
          </a:xfrm>
        </p:spPr>
        <p:txBody>
          <a:bodyPr>
            <a:normAutofit/>
          </a:bodyPr>
          <a:lstStyle/>
          <a:p>
            <a:r>
              <a:rPr lang="en-US" sz="3600" dirty="0" smtClean="0"/>
              <a:t>The </a:t>
            </a:r>
            <a:r>
              <a:rPr lang="en-US" sz="3600" dirty="0" smtClean="0">
                <a:solidFill>
                  <a:srgbClr val="FF0000"/>
                </a:solidFill>
              </a:rPr>
              <a:t>Broad </a:t>
            </a:r>
            <a:r>
              <a:rPr lang="en-US" sz="3600" dirty="0" smtClean="0">
                <a:solidFill>
                  <a:schemeClr val="tx1"/>
                </a:solidFill>
              </a:rPr>
              <a:t>Sense:</a:t>
            </a:r>
            <a:endParaRPr lang="en-US" sz="3600" dirty="0">
              <a:solidFill>
                <a:schemeClr val="tx1"/>
              </a:solidFill>
            </a:endParaRPr>
          </a:p>
        </p:txBody>
      </p:sp>
      <p:sp>
        <p:nvSpPr>
          <p:cNvPr id="3" name="Content Placeholder 2"/>
          <p:cNvSpPr>
            <a:spLocks noGrp="1"/>
          </p:cNvSpPr>
          <p:nvPr>
            <p:ph idx="1"/>
          </p:nvPr>
        </p:nvSpPr>
        <p:spPr/>
        <p:txBody>
          <a:bodyPr/>
          <a:lstStyle/>
          <a:p>
            <a:r>
              <a:rPr lang="en-US" dirty="0" smtClean="0"/>
              <a:t>In a broad sense the word refers to man’s responsibility for, and use of, everything entrusted to him by God –life, physical being, time talents and abilities, material possession, opportunities to be of service to others, and his knowledge of truth.”</a:t>
            </a:r>
            <a:r>
              <a:rPr lang="en-US" dirty="0"/>
              <a:t> SDA Encyclopedia, page 1.425.</a:t>
            </a:r>
          </a:p>
          <a:p>
            <a:endParaRPr lang="en-US" dirty="0"/>
          </a:p>
        </p:txBody>
      </p:sp>
    </p:spTree>
    <p:extLst>
      <p:ext uri="{BB962C8B-B14F-4D97-AF65-F5344CB8AC3E}">
        <p14:creationId xmlns:p14="http://schemas.microsoft.com/office/powerpoint/2010/main" val="28513126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7240" y="1191491"/>
            <a:ext cx="8214360" cy="969818"/>
          </a:xfrm>
        </p:spPr>
        <p:txBody>
          <a:bodyPr>
            <a:normAutofit/>
          </a:bodyPr>
          <a:lstStyle/>
          <a:p>
            <a:r>
              <a:rPr lang="en-US" sz="3600" dirty="0" smtClean="0"/>
              <a:t>In a </a:t>
            </a:r>
            <a:r>
              <a:rPr lang="en-US" sz="3600" dirty="0" smtClean="0">
                <a:solidFill>
                  <a:srgbClr val="FF0000"/>
                </a:solidFill>
              </a:rPr>
              <a:t>Restricted Sense:</a:t>
            </a:r>
            <a:endParaRPr lang="en-US" sz="3600" dirty="0">
              <a:solidFill>
                <a:srgbClr val="FF0000"/>
              </a:solidFill>
            </a:endParaRPr>
          </a:p>
        </p:txBody>
      </p:sp>
      <p:sp>
        <p:nvSpPr>
          <p:cNvPr id="3" name="Content Placeholder 2"/>
          <p:cNvSpPr>
            <a:spLocks noGrp="1"/>
          </p:cNvSpPr>
          <p:nvPr>
            <p:ph idx="1"/>
          </p:nvPr>
        </p:nvSpPr>
        <p:spPr/>
        <p:txBody>
          <a:bodyPr/>
          <a:lstStyle/>
          <a:p>
            <a:r>
              <a:rPr lang="en-US" dirty="0" smtClean="0"/>
              <a:t>“The word stewardship means one’s responsibility for a wise use of the material resources that come into his possession, especially his responsibility to God with respect to tithes and offerings.”  SDA Encyclopedia, page 1.425.</a:t>
            </a:r>
          </a:p>
          <a:p>
            <a:pPr marL="109728" indent="0">
              <a:buNone/>
            </a:pPr>
            <a:r>
              <a:rPr lang="en-US" dirty="0" smtClean="0"/>
              <a:t> </a:t>
            </a:r>
            <a:endParaRPr lang="en-US" dirty="0"/>
          </a:p>
        </p:txBody>
      </p:sp>
    </p:spTree>
    <p:extLst>
      <p:ext uri="{BB962C8B-B14F-4D97-AF65-F5344CB8AC3E}">
        <p14:creationId xmlns:p14="http://schemas.microsoft.com/office/powerpoint/2010/main" val="35860167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rgbClr val="FF0000"/>
                </a:solidFill>
              </a:rPr>
              <a:t>Church Manual Committee:</a:t>
            </a:r>
            <a:endParaRPr lang="en-US" sz="3600" dirty="0">
              <a:solidFill>
                <a:srgbClr val="FF0000"/>
              </a:solidFill>
            </a:endParaRPr>
          </a:p>
        </p:txBody>
      </p:sp>
      <p:sp>
        <p:nvSpPr>
          <p:cNvPr id="3" name="Content Placeholder 2"/>
          <p:cNvSpPr>
            <a:spLocks noGrp="1"/>
          </p:cNvSpPr>
          <p:nvPr>
            <p:ph idx="1"/>
          </p:nvPr>
        </p:nvSpPr>
        <p:spPr/>
        <p:txBody>
          <a:bodyPr>
            <a:normAutofit/>
          </a:bodyPr>
          <a:lstStyle/>
          <a:p>
            <a:r>
              <a:rPr lang="en-US" dirty="0" smtClean="0"/>
              <a:t>On July 15, 1975 the committee submitted to the delegates the following recommendation:</a:t>
            </a:r>
          </a:p>
          <a:p>
            <a:r>
              <a:rPr lang="en-US" dirty="0" smtClean="0"/>
              <a:t>“The Department of Stewardship and Development was organized to assist in the implementation of God’s plan of systematic benevolence throughout the church…The department gives assistance in the planning and organization of the church resources for a completed work.”</a:t>
            </a:r>
            <a:endParaRPr lang="en-US" dirty="0"/>
          </a:p>
        </p:txBody>
      </p:sp>
    </p:spTree>
    <p:extLst>
      <p:ext uri="{BB962C8B-B14F-4D97-AF65-F5344CB8AC3E}">
        <p14:creationId xmlns:p14="http://schemas.microsoft.com/office/powerpoint/2010/main" val="7994861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143000"/>
            <a:ext cx="7772400" cy="1066800"/>
          </a:xfrm>
        </p:spPr>
        <p:txBody>
          <a:bodyPr>
            <a:normAutofit/>
          </a:bodyPr>
          <a:lstStyle/>
          <a:p>
            <a:r>
              <a:rPr lang="en-US" dirty="0" smtClean="0">
                <a:solidFill>
                  <a:srgbClr val="FF0000"/>
                </a:solidFill>
              </a:rPr>
              <a:t>History:</a:t>
            </a:r>
            <a:endParaRPr lang="en-US" dirty="0">
              <a:solidFill>
                <a:srgbClr val="FF0000"/>
              </a:solidFill>
            </a:endParaRPr>
          </a:p>
        </p:txBody>
      </p:sp>
      <p:sp>
        <p:nvSpPr>
          <p:cNvPr id="3" name="Content Placeholder 2"/>
          <p:cNvSpPr>
            <a:spLocks noGrp="1"/>
          </p:cNvSpPr>
          <p:nvPr>
            <p:ph idx="1"/>
          </p:nvPr>
        </p:nvSpPr>
        <p:spPr/>
        <p:txBody>
          <a:bodyPr/>
          <a:lstStyle/>
          <a:p>
            <a:r>
              <a:rPr lang="en-US" dirty="0" smtClean="0"/>
              <a:t>At the 1966 General Conference Session, a vote was taken to change the Development Service of the church (a fundraiser office) into the Department of Development.</a:t>
            </a:r>
          </a:p>
          <a:p>
            <a:r>
              <a:rPr lang="en-US" dirty="0" smtClean="0"/>
              <a:t>The Development Service began in North America (NAD) in 1954 at the conference level only, and was used to help individual churches finance building projects  (fundraiser) to help churches and academies.</a:t>
            </a:r>
            <a:endParaRPr lang="en-US" dirty="0"/>
          </a:p>
        </p:txBody>
      </p:sp>
    </p:spTree>
    <p:extLst>
      <p:ext uri="{BB962C8B-B14F-4D97-AF65-F5344CB8AC3E}">
        <p14:creationId xmlns:p14="http://schemas.microsoft.com/office/powerpoint/2010/main" val="28860541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838200"/>
            <a:ext cx="7924800" cy="1066800"/>
          </a:xfrm>
        </p:spPr>
        <p:txBody>
          <a:bodyPr>
            <a:normAutofit/>
          </a:bodyPr>
          <a:lstStyle/>
          <a:p>
            <a:r>
              <a:rPr lang="en-US" sz="3600" dirty="0" smtClean="0">
                <a:solidFill>
                  <a:srgbClr val="FF0000"/>
                </a:solidFill>
              </a:rPr>
              <a:t>Primary Function:</a:t>
            </a:r>
            <a:endParaRPr lang="en-US" sz="3600" dirty="0">
              <a:solidFill>
                <a:schemeClr val="tx1"/>
              </a:solidFill>
            </a:endParaRPr>
          </a:p>
        </p:txBody>
      </p:sp>
      <p:sp>
        <p:nvSpPr>
          <p:cNvPr id="3" name="Content Placeholder 2"/>
          <p:cNvSpPr>
            <a:spLocks noGrp="1"/>
          </p:cNvSpPr>
          <p:nvPr>
            <p:ph idx="1"/>
          </p:nvPr>
        </p:nvSpPr>
        <p:spPr>
          <a:xfrm>
            <a:off x="457200" y="1981200"/>
            <a:ext cx="8229600" cy="4325112"/>
          </a:xfrm>
        </p:spPr>
        <p:txBody>
          <a:bodyPr/>
          <a:lstStyle/>
          <a:p>
            <a:r>
              <a:rPr lang="en-US" dirty="0" smtClean="0"/>
              <a:t>The </a:t>
            </a:r>
            <a:r>
              <a:rPr lang="en-US" dirty="0" smtClean="0">
                <a:solidFill>
                  <a:srgbClr val="0000FF"/>
                </a:solidFill>
              </a:rPr>
              <a:t>new</a:t>
            </a:r>
            <a:r>
              <a:rPr lang="en-US" dirty="0" smtClean="0"/>
              <a:t> department would have as its primary function the promotion of a </a:t>
            </a:r>
            <a:r>
              <a:rPr lang="en-US" dirty="0" smtClean="0">
                <a:solidFill>
                  <a:srgbClr val="C00000"/>
                </a:solidFill>
              </a:rPr>
              <a:t>spiritual revival </a:t>
            </a:r>
            <a:r>
              <a:rPr lang="en-US" dirty="0" smtClean="0"/>
              <a:t>at the local church level, promoting a spirit of sacrifice, in order to boost world evangelization and the development of the church in general.</a:t>
            </a:r>
          </a:p>
          <a:p>
            <a:r>
              <a:rPr lang="en-US" dirty="0" smtClean="0"/>
              <a:t>Three basic programs were organized: </a:t>
            </a:r>
          </a:p>
          <a:p>
            <a:r>
              <a:rPr lang="en-US" dirty="0" smtClean="0">
                <a:solidFill>
                  <a:srgbClr val="FF0000"/>
                </a:solidFill>
              </a:rPr>
              <a:t>1.</a:t>
            </a:r>
            <a:r>
              <a:rPr lang="en-US" dirty="0" smtClean="0"/>
              <a:t> Combined Budget, </a:t>
            </a:r>
          </a:p>
          <a:p>
            <a:r>
              <a:rPr lang="en-US" dirty="0" smtClean="0">
                <a:solidFill>
                  <a:srgbClr val="FF0000"/>
                </a:solidFill>
              </a:rPr>
              <a:t>2.</a:t>
            </a:r>
            <a:r>
              <a:rPr lang="en-US" dirty="0" smtClean="0"/>
              <a:t> Development Plan  </a:t>
            </a:r>
            <a:endParaRPr lang="en-US" dirty="0"/>
          </a:p>
          <a:p>
            <a:r>
              <a:rPr lang="en-US" dirty="0" smtClean="0">
                <a:solidFill>
                  <a:srgbClr val="FF0000"/>
                </a:solidFill>
              </a:rPr>
              <a:t>3.</a:t>
            </a:r>
            <a:r>
              <a:rPr lang="en-US" dirty="0" smtClean="0"/>
              <a:t> Systematic Benevolence.</a:t>
            </a:r>
            <a:endParaRPr lang="en-US" dirty="0"/>
          </a:p>
        </p:txBody>
      </p:sp>
    </p:spTree>
    <p:extLst>
      <p:ext uri="{BB962C8B-B14F-4D97-AF65-F5344CB8AC3E}">
        <p14:creationId xmlns:p14="http://schemas.microsoft.com/office/powerpoint/2010/main" val="24613877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1143000"/>
            <a:ext cx="7924800" cy="1066800"/>
          </a:xfrm>
        </p:spPr>
        <p:txBody>
          <a:bodyPr>
            <a:normAutofit/>
          </a:bodyPr>
          <a:lstStyle/>
          <a:p>
            <a:r>
              <a:rPr lang="en-US" sz="3600" dirty="0" smtClean="0">
                <a:solidFill>
                  <a:srgbClr val="FF0000"/>
                </a:solidFill>
              </a:rPr>
              <a:t>Theology:</a:t>
            </a:r>
            <a:endParaRPr lang="en-US" sz="3600" dirty="0">
              <a:solidFill>
                <a:srgbClr val="FF0000"/>
              </a:solidFill>
            </a:endParaRPr>
          </a:p>
        </p:txBody>
      </p:sp>
      <p:sp>
        <p:nvSpPr>
          <p:cNvPr id="3" name="Content Placeholder 2"/>
          <p:cNvSpPr>
            <a:spLocks noGrp="1"/>
          </p:cNvSpPr>
          <p:nvPr>
            <p:ph idx="1"/>
          </p:nvPr>
        </p:nvSpPr>
        <p:spPr>
          <a:xfrm>
            <a:off x="457200" y="2249424"/>
            <a:ext cx="8229600" cy="4227576"/>
          </a:xfrm>
        </p:spPr>
        <p:txBody>
          <a:bodyPr/>
          <a:lstStyle/>
          <a:p>
            <a:r>
              <a:rPr lang="en-US" dirty="0" smtClean="0"/>
              <a:t>The Theology of Stewardship is the fundamental icon in understanding and promoting stewardship.</a:t>
            </a:r>
          </a:p>
          <a:p>
            <a:r>
              <a:rPr lang="en-US" dirty="0" smtClean="0"/>
              <a:t>Today we hear several meanings for the word stewardship. What it is stewardship?:  Tithing, lifestyle, giving, spreading the gospel.</a:t>
            </a:r>
          </a:p>
          <a:p>
            <a:r>
              <a:rPr lang="en-US" dirty="0" smtClean="0"/>
              <a:t>Our definition is: “Stewardship is all of me in response to all of God”. The center here is God.</a:t>
            </a:r>
          </a:p>
          <a:p>
            <a:endParaRPr lang="en-US" dirty="0" smtClean="0"/>
          </a:p>
          <a:p>
            <a:endParaRPr lang="en-US" dirty="0"/>
          </a:p>
        </p:txBody>
      </p:sp>
    </p:spTree>
    <p:extLst>
      <p:ext uri="{BB962C8B-B14F-4D97-AF65-F5344CB8AC3E}">
        <p14:creationId xmlns:p14="http://schemas.microsoft.com/office/powerpoint/2010/main" val="11551968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1143000"/>
            <a:ext cx="7924800" cy="1066800"/>
          </a:xfrm>
        </p:spPr>
        <p:txBody>
          <a:bodyPr>
            <a:normAutofit/>
          </a:bodyPr>
          <a:lstStyle/>
          <a:p>
            <a:r>
              <a:rPr lang="en-US" sz="3600" dirty="0" smtClean="0">
                <a:solidFill>
                  <a:srgbClr val="FF0000"/>
                </a:solidFill>
              </a:rPr>
              <a:t>Methodology:</a:t>
            </a:r>
            <a:endParaRPr lang="en-US" sz="3600" dirty="0">
              <a:solidFill>
                <a:srgbClr val="FF0000"/>
              </a:solidFill>
            </a:endParaRPr>
          </a:p>
        </p:txBody>
      </p:sp>
      <p:sp>
        <p:nvSpPr>
          <p:cNvPr id="3" name="Content Placeholder 2"/>
          <p:cNvSpPr>
            <a:spLocks noGrp="1"/>
          </p:cNvSpPr>
          <p:nvPr>
            <p:ph idx="1"/>
          </p:nvPr>
        </p:nvSpPr>
        <p:spPr/>
        <p:txBody>
          <a:bodyPr/>
          <a:lstStyle/>
          <a:p>
            <a:r>
              <a:rPr lang="es-ES" dirty="0" err="1" smtClean="0"/>
              <a:t>The</a:t>
            </a:r>
            <a:r>
              <a:rPr lang="es-ES" dirty="0" smtClean="0"/>
              <a:t> </a:t>
            </a:r>
            <a:r>
              <a:rPr lang="es-ES" dirty="0" err="1" smtClean="0"/>
              <a:t>faithfulness</a:t>
            </a:r>
            <a:r>
              <a:rPr lang="es-ES" dirty="0" smtClean="0"/>
              <a:t> </a:t>
            </a:r>
            <a:r>
              <a:rPr lang="es-ES" dirty="0"/>
              <a:t>and </a:t>
            </a:r>
            <a:r>
              <a:rPr lang="es-ES" dirty="0" err="1"/>
              <a:t>generosity</a:t>
            </a:r>
            <a:r>
              <a:rPr lang="es-ES" dirty="0"/>
              <a:t> of </a:t>
            </a:r>
            <a:r>
              <a:rPr lang="es-ES" dirty="0" err="1"/>
              <a:t>the</a:t>
            </a:r>
            <a:r>
              <a:rPr lang="es-ES" dirty="0"/>
              <a:t> </a:t>
            </a:r>
            <a:r>
              <a:rPr lang="es-ES" dirty="0" err="1"/>
              <a:t>church</a:t>
            </a:r>
            <a:r>
              <a:rPr lang="es-ES" dirty="0"/>
              <a:t> </a:t>
            </a:r>
            <a:r>
              <a:rPr lang="es-ES" dirty="0" err="1"/>
              <a:t>members</a:t>
            </a:r>
            <a:r>
              <a:rPr lang="es-ES" dirty="0"/>
              <a:t> do </a:t>
            </a:r>
            <a:r>
              <a:rPr lang="es-ES" dirty="0" err="1"/>
              <a:t>not</a:t>
            </a:r>
            <a:r>
              <a:rPr lang="es-ES" dirty="0"/>
              <a:t> </a:t>
            </a:r>
            <a:r>
              <a:rPr lang="es-ES" dirty="0" err="1"/>
              <a:t>take</a:t>
            </a:r>
            <a:r>
              <a:rPr lang="es-ES" dirty="0"/>
              <a:t> place in a </a:t>
            </a:r>
            <a:r>
              <a:rPr lang="es-ES" dirty="0" err="1"/>
              <a:t>vacuum</a:t>
            </a:r>
            <a:r>
              <a:rPr lang="es-ES" dirty="0"/>
              <a:t>. </a:t>
            </a:r>
          </a:p>
          <a:p>
            <a:r>
              <a:rPr lang="es-ES" dirty="0" err="1"/>
              <a:t>Generosity</a:t>
            </a:r>
            <a:r>
              <a:rPr lang="es-ES" dirty="0"/>
              <a:t> </a:t>
            </a:r>
            <a:r>
              <a:rPr lang="es-ES" dirty="0" err="1"/>
              <a:t>is</a:t>
            </a:r>
            <a:r>
              <a:rPr lang="es-ES" dirty="0"/>
              <a:t> </a:t>
            </a:r>
            <a:r>
              <a:rPr lang="es-ES" dirty="0" err="1"/>
              <a:t>there</a:t>
            </a:r>
            <a:r>
              <a:rPr lang="es-ES" dirty="0"/>
              <a:t> </a:t>
            </a:r>
            <a:r>
              <a:rPr lang="es-ES" dirty="0" err="1"/>
              <a:t>when</a:t>
            </a:r>
            <a:r>
              <a:rPr lang="es-ES" dirty="0"/>
              <a:t> </a:t>
            </a:r>
            <a:r>
              <a:rPr lang="es-ES" dirty="0" err="1"/>
              <a:t>appropriate</a:t>
            </a:r>
            <a:r>
              <a:rPr lang="es-ES" dirty="0"/>
              <a:t> </a:t>
            </a:r>
            <a:r>
              <a:rPr lang="es-ES" dirty="0" err="1"/>
              <a:t>environment</a:t>
            </a:r>
            <a:r>
              <a:rPr lang="es-ES" dirty="0"/>
              <a:t> </a:t>
            </a:r>
            <a:r>
              <a:rPr lang="es-ES" dirty="0" err="1"/>
              <a:t>is</a:t>
            </a:r>
            <a:r>
              <a:rPr lang="es-ES" dirty="0"/>
              <a:t> </a:t>
            </a:r>
            <a:r>
              <a:rPr lang="es-ES" dirty="0" err="1"/>
              <a:t>created</a:t>
            </a:r>
            <a:r>
              <a:rPr lang="es-ES" dirty="0"/>
              <a:t>.</a:t>
            </a:r>
          </a:p>
          <a:p>
            <a:r>
              <a:rPr lang="es-ES" dirty="0" err="1"/>
              <a:t>If</a:t>
            </a:r>
            <a:r>
              <a:rPr lang="es-ES" dirty="0"/>
              <a:t> </a:t>
            </a:r>
            <a:r>
              <a:rPr lang="es-ES" dirty="0" err="1"/>
              <a:t>the</a:t>
            </a:r>
            <a:r>
              <a:rPr lang="es-ES" dirty="0"/>
              <a:t> </a:t>
            </a:r>
            <a:r>
              <a:rPr lang="es-ES" dirty="0" err="1"/>
              <a:t>environment</a:t>
            </a:r>
            <a:r>
              <a:rPr lang="es-ES" dirty="0"/>
              <a:t> </a:t>
            </a:r>
            <a:r>
              <a:rPr lang="es-ES" dirty="0" err="1"/>
              <a:t>deteriorates</a:t>
            </a:r>
            <a:r>
              <a:rPr lang="es-ES" dirty="0"/>
              <a:t>, </a:t>
            </a:r>
            <a:r>
              <a:rPr lang="es-ES" dirty="0" err="1"/>
              <a:t>the</a:t>
            </a:r>
            <a:r>
              <a:rPr lang="es-ES" dirty="0"/>
              <a:t> </a:t>
            </a:r>
            <a:r>
              <a:rPr lang="es-ES" dirty="0" err="1"/>
              <a:t>members</a:t>
            </a:r>
            <a:r>
              <a:rPr lang="es-ES" dirty="0"/>
              <a:t> are </a:t>
            </a:r>
            <a:r>
              <a:rPr lang="es-ES" dirty="0" err="1"/>
              <a:t>affected</a:t>
            </a:r>
            <a:r>
              <a:rPr lang="es-ES" dirty="0"/>
              <a:t>. </a:t>
            </a:r>
            <a:endParaRPr lang="en-US" dirty="0"/>
          </a:p>
          <a:p>
            <a:r>
              <a:rPr lang="es-ES" dirty="0" err="1"/>
              <a:t>We</a:t>
            </a:r>
            <a:r>
              <a:rPr lang="es-ES" dirty="0"/>
              <a:t> </a:t>
            </a:r>
            <a:r>
              <a:rPr lang="es-ES" dirty="0" err="1" smtClean="0"/>
              <a:t>emphasize</a:t>
            </a:r>
            <a:r>
              <a:rPr lang="es-ES" dirty="0" smtClean="0"/>
              <a:t> </a:t>
            </a:r>
            <a:r>
              <a:rPr lang="es-ES" dirty="0" err="1"/>
              <a:t>that</a:t>
            </a:r>
            <a:r>
              <a:rPr lang="es-ES" dirty="0"/>
              <a:t> </a:t>
            </a:r>
            <a:r>
              <a:rPr lang="es-ES" dirty="0" err="1"/>
              <a:t>creating</a:t>
            </a:r>
            <a:r>
              <a:rPr lang="es-ES" dirty="0"/>
              <a:t> </a:t>
            </a:r>
            <a:r>
              <a:rPr lang="es-ES" dirty="0">
                <a:solidFill>
                  <a:srgbClr val="C00000"/>
                </a:solidFill>
              </a:rPr>
              <a:t>and </a:t>
            </a:r>
            <a:r>
              <a:rPr lang="es-ES" dirty="0" err="1">
                <a:solidFill>
                  <a:srgbClr val="C00000"/>
                </a:solidFill>
              </a:rPr>
              <a:t>maintaining</a:t>
            </a:r>
            <a:r>
              <a:rPr lang="es-ES" u="sng" dirty="0"/>
              <a:t> </a:t>
            </a:r>
            <a:r>
              <a:rPr lang="es-ES" dirty="0" err="1"/>
              <a:t>this</a:t>
            </a:r>
            <a:r>
              <a:rPr lang="es-ES" dirty="0"/>
              <a:t> </a:t>
            </a:r>
            <a:r>
              <a:rPr lang="es-ES" dirty="0" err="1"/>
              <a:t>environment</a:t>
            </a:r>
            <a:r>
              <a:rPr lang="es-ES" dirty="0"/>
              <a:t> at </a:t>
            </a:r>
            <a:r>
              <a:rPr lang="es-ES" dirty="0" err="1"/>
              <a:t>the</a:t>
            </a:r>
            <a:r>
              <a:rPr lang="es-ES" dirty="0"/>
              <a:t> local </a:t>
            </a:r>
            <a:r>
              <a:rPr lang="es-ES" dirty="0" err="1"/>
              <a:t>church</a:t>
            </a:r>
            <a:r>
              <a:rPr lang="es-ES" dirty="0"/>
              <a:t> </a:t>
            </a:r>
            <a:r>
              <a:rPr lang="es-ES" dirty="0" err="1" smtClean="0"/>
              <a:t>level</a:t>
            </a:r>
            <a:r>
              <a:rPr lang="es-ES" dirty="0" smtClean="0"/>
              <a:t> </a:t>
            </a:r>
            <a:r>
              <a:rPr lang="es-ES" dirty="0" err="1"/>
              <a:t>is</a:t>
            </a:r>
            <a:r>
              <a:rPr lang="es-ES" dirty="0"/>
              <a:t> </a:t>
            </a:r>
            <a:r>
              <a:rPr lang="es-ES" dirty="0" err="1"/>
              <a:t>not</a:t>
            </a:r>
            <a:r>
              <a:rPr lang="es-ES" dirty="0"/>
              <a:t> </a:t>
            </a:r>
            <a:r>
              <a:rPr lang="es-ES" dirty="0" err="1"/>
              <a:t>only</a:t>
            </a:r>
            <a:r>
              <a:rPr lang="es-ES" dirty="0"/>
              <a:t> a </a:t>
            </a:r>
            <a:r>
              <a:rPr lang="es-ES" dirty="0" err="1" smtClean="0"/>
              <a:t>necessity</a:t>
            </a:r>
            <a:r>
              <a:rPr lang="es-ES" dirty="0" smtClean="0"/>
              <a:t>. </a:t>
            </a:r>
            <a:r>
              <a:rPr lang="es-ES" dirty="0" err="1" smtClean="0"/>
              <a:t>It</a:t>
            </a:r>
            <a:r>
              <a:rPr lang="es-ES" dirty="0" smtClean="0"/>
              <a:t> </a:t>
            </a:r>
            <a:r>
              <a:rPr lang="es-ES" dirty="0" err="1"/>
              <a:t>is</a:t>
            </a:r>
            <a:r>
              <a:rPr lang="es-ES" dirty="0"/>
              <a:t> </a:t>
            </a:r>
            <a:r>
              <a:rPr lang="es-ES" dirty="0" err="1"/>
              <a:t>an</a:t>
            </a:r>
            <a:r>
              <a:rPr lang="es-ES" dirty="0"/>
              <a:t> </a:t>
            </a:r>
            <a:r>
              <a:rPr lang="es-ES" dirty="0" err="1" smtClean="0"/>
              <a:t>imperative</a:t>
            </a:r>
            <a:r>
              <a:rPr lang="es-ES" dirty="0" smtClean="0"/>
              <a:t>!</a:t>
            </a:r>
            <a:endParaRPr lang="en-US" dirty="0"/>
          </a:p>
        </p:txBody>
      </p:sp>
    </p:spTree>
    <p:extLst>
      <p:ext uri="{BB962C8B-B14F-4D97-AF65-F5344CB8AC3E}">
        <p14:creationId xmlns:p14="http://schemas.microsoft.com/office/powerpoint/2010/main" val="14002397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143000"/>
            <a:ext cx="8001000" cy="1066800"/>
          </a:xfrm>
        </p:spPr>
        <p:txBody>
          <a:bodyPr>
            <a:normAutofit/>
          </a:bodyPr>
          <a:lstStyle/>
          <a:p>
            <a:r>
              <a:rPr lang="en-US" sz="3600" dirty="0" smtClean="0">
                <a:solidFill>
                  <a:srgbClr val="FF0000"/>
                </a:solidFill>
              </a:rPr>
              <a:t>The Best Way:</a:t>
            </a:r>
            <a:endParaRPr lang="en-US" sz="3600" dirty="0">
              <a:solidFill>
                <a:srgbClr val="FF0000"/>
              </a:solidFill>
            </a:endParaRPr>
          </a:p>
        </p:txBody>
      </p:sp>
      <p:sp>
        <p:nvSpPr>
          <p:cNvPr id="3" name="Content Placeholder 2"/>
          <p:cNvSpPr>
            <a:spLocks noGrp="1"/>
          </p:cNvSpPr>
          <p:nvPr>
            <p:ph idx="1"/>
          </p:nvPr>
        </p:nvSpPr>
        <p:spPr/>
        <p:txBody>
          <a:bodyPr/>
          <a:lstStyle/>
          <a:p>
            <a:r>
              <a:rPr lang="en-US" dirty="0" smtClean="0"/>
              <a:t>One of the best methods for promoting stewardship is the Spiritual Revival Program at the local church level </a:t>
            </a:r>
            <a:r>
              <a:rPr lang="en-US" dirty="0"/>
              <a:t>.</a:t>
            </a:r>
            <a:endParaRPr lang="en-US" dirty="0" smtClean="0"/>
          </a:p>
          <a:p>
            <a:r>
              <a:rPr lang="es-ES" dirty="0" err="1"/>
              <a:t>The</a:t>
            </a:r>
            <a:r>
              <a:rPr lang="es-ES" dirty="0"/>
              <a:t> Spiritual Revival </a:t>
            </a:r>
            <a:r>
              <a:rPr lang="es-ES" dirty="0" err="1"/>
              <a:t>Program</a:t>
            </a:r>
            <a:r>
              <a:rPr lang="es-ES" dirty="0"/>
              <a:t> </a:t>
            </a:r>
            <a:r>
              <a:rPr lang="es-ES" dirty="0" err="1">
                <a:solidFill>
                  <a:srgbClr val="C00000"/>
                </a:solidFill>
              </a:rPr>
              <a:t>is</a:t>
            </a:r>
            <a:r>
              <a:rPr lang="es-ES" dirty="0">
                <a:solidFill>
                  <a:srgbClr val="C00000"/>
                </a:solidFill>
              </a:rPr>
              <a:t> a </a:t>
            </a:r>
            <a:r>
              <a:rPr lang="es-ES" dirty="0" err="1">
                <a:solidFill>
                  <a:srgbClr val="C00000"/>
                </a:solidFill>
              </a:rPr>
              <a:t>system</a:t>
            </a:r>
            <a:r>
              <a:rPr lang="es-ES" dirty="0">
                <a:solidFill>
                  <a:srgbClr val="C00000"/>
                </a:solidFill>
              </a:rPr>
              <a:t> </a:t>
            </a:r>
            <a:r>
              <a:rPr lang="es-ES" dirty="0"/>
              <a:t>of </a:t>
            </a:r>
            <a:r>
              <a:rPr lang="es-ES" dirty="0" err="1"/>
              <a:t>organization</a:t>
            </a:r>
            <a:r>
              <a:rPr lang="es-ES" dirty="0"/>
              <a:t> and </a:t>
            </a:r>
            <a:r>
              <a:rPr lang="es-ES" dirty="0" err="1" smtClean="0"/>
              <a:t>guidelines</a:t>
            </a:r>
            <a:r>
              <a:rPr lang="es-ES" dirty="0" smtClean="0"/>
              <a:t> </a:t>
            </a:r>
            <a:r>
              <a:rPr lang="es-ES" dirty="0" err="1" smtClean="0"/>
              <a:t>for</a:t>
            </a:r>
            <a:r>
              <a:rPr lang="es-ES" dirty="0" smtClean="0"/>
              <a:t> </a:t>
            </a:r>
            <a:r>
              <a:rPr lang="es-ES" dirty="0" err="1" smtClean="0"/>
              <a:t>development</a:t>
            </a:r>
            <a:r>
              <a:rPr lang="es-ES" dirty="0" smtClean="0"/>
              <a:t> </a:t>
            </a:r>
            <a:r>
              <a:rPr lang="es-ES" dirty="0"/>
              <a:t>of </a:t>
            </a:r>
            <a:r>
              <a:rPr lang="es-ES" dirty="0" err="1"/>
              <a:t>all</a:t>
            </a:r>
            <a:r>
              <a:rPr lang="es-ES" dirty="0"/>
              <a:t> </a:t>
            </a:r>
            <a:r>
              <a:rPr lang="es-ES" dirty="0" err="1"/>
              <a:t>the</a:t>
            </a:r>
            <a:r>
              <a:rPr lang="es-ES" dirty="0"/>
              <a:t> </a:t>
            </a:r>
            <a:r>
              <a:rPr lang="es-ES" dirty="0" err="1"/>
              <a:t>programs</a:t>
            </a:r>
            <a:r>
              <a:rPr lang="es-ES" dirty="0"/>
              <a:t> and </a:t>
            </a:r>
            <a:r>
              <a:rPr lang="es-ES" dirty="0" err="1"/>
              <a:t>projects</a:t>
            </a:r>
            <a:r>
              <a:rPr lang="es-ES" dirty="0"/>
              <a:t> </a:t>
            </a:r>
            <a:r>
              <a:rPr lang="es-ES" dirty="0" err="1"/>
              <a:t>that</a:t>
            </a:r>
            <a:r>
              <a:rPr lang="es-ES" dirty="0"/>
              <a:t> a </a:t>
            </a:r>
            <a:r>
              <a:rPr lang="es-ES" dirty="0" err="1"/>
              <a:t>church</a:t>
            </a:r>
            <a:r>
              <a:rPr lang="es-ES" dirty="0"/>
              <a:t> defines as </a:t>
            </a:r>
            <a:r>
              <a:rPr lang="es-ES" dirty="0" err="1"/>
              <a:t>its</a:t>
            </a:r>
            <a:r>
              <a:rPr lang="es-ES" dirty="0"/>
              <a:t> </a:t>
            </a:r>
            <a:r>
              <a:rPr lang="es-ES" dirty="0" err="1"/>
              <a:t>main</a:t>
            </a:r>
            <a:r>
              <a:rPr lang="es-ES" dirty="0"/>
              <a:t> </a:t>
            </a:r>
            <a:r>
              <a:rPr lang="es-ES" dirty="0" err="1"/>
              <a:t>necessity</a:t>
            </a:r>
            <a:r>
              <a:rPr lang="es-ES" dirty="0"/>
              <a:t>.</a:t>
            </a:r>
          </a:p>
          <a:p>
            <a:r>
              <a:rPr lang="es-ES" dirty="0" smtClean="0"/>
              <a:t>As a </a:t>
            </a:r>
            <a:r>
              <a:rPr lang="es-ES" dirty="0" err="1"/>
              <a:t>system</a:t>
            </a:r>
            <a:r>
              <a:rPr lang="es-ES" dirty="0"/>
              <a:t> </a:t>
            </a:r>
            <a:r>
              <a:rPr lang="es-ES" dirty="0" err="1"/>
              <a:t>is</a:t>
            </a:r>
            <a:r>
              <a:rPr lang="es-ES" dirty="0"/>
              <a:t> </a:t>
            </a:r>
            <a:r>
              <a:rPr lang="es-ES" dirty="0" err="1"/>
              <a:t>not</a:t>
            </a:r>
            <a:r>
              <a:rPr lang="es-ES" dirty="0"/>
              <a:t> </a:t>
            </a:r>
            <a:r>
              <a:rPr lang="es-ES" dirty="0" err="1"/>
              <a:t>good</a:t>
            </a:r>
            <a:r>
              <a:rPr lang="es-ES" dirty="0"/>
              <a:t> </a:t>
            </a:r>
            <a:r>
              <a:rPr lang="es-ES" dirty="0" err="1"/>
              <a:t>or</a:t>
            </a:r>
            <a:r>
              <a:rPr lang="es-ES" dirty="0"/>
              <a:t> </a:t>
            </a:r>
            <a:r>
              <a:rPr lang="es-ES" dirty="0" err="1"/>
              <a:t>bad</a:t>
            </a:r>
            <a:r>
              <a:rPr lang="es-ES" dirty="0"/>
              <a:t> </a:t>
            </a:r>
            <a:r>
              <a:rPr lang="es-ES" dirty="0" err="1"/>
              <a:t>by</a:t>
            </a:r>
            <a:r>
              <a:rPr lang="es-ES" dirty="0"/>
              <a:t> </a:t>
            </a:r>
            <a:r>
              <a:rPr lang="es-ES" dirty="0" err="1" smtClean="0"/>
              <a:t>itself</a:t>
            </a:r>
            <a:r>
              <a:rPr lang="es-ES" dirty="0"/>
              <a:t> </a:t>
            </a:r>
            <a:r>
              <a:rPr lang="es-ES" dirty="0" smtClean="0"/>
              <a:t>and </a:t>
            </a:r>
            <a:r>
              <a:rPr lang="es-ES" dirty="0" err="1" smtClean="0"/>
              <a:t>requires</a:t>
            </a:r>
            <a:r>
              <a:rPr lang="es-ES" dirty="0" smtClean="0"/>
              <a:t> </a:t>
            </a:r>
            <a:r>
              <a:rPr lang="es-ES" dirty="0" err="1"/>
              <a:t>emphasis</a:t>
            </a:r>
            <a:r>
              <a:rPr lang="es-ES" dirty="0"/>
              <a:t> and </a:t>
            </a:r>
            <a:r>
              <a:rPr lang="es-ES" dirty="0" err="1"/>
              <a:t>motivation</a:t>
            </a:r>
            <a:r>
              <a:rPr lang="es-ES" dirty="0"/>
              <a:t>.</a:t>
            </a:r>
          </a:p>
          <a:p>
            <a:endParaRPr lang="en-US" dirty="0"/>
          </a:p>
        </p:txBody>
      </p:sp>
    </p:spTree>
    <p:extLst>
      <p:ext uri="{BB962C8B-B14F-4D97-AF65-F5344CB8AC3E}">
        <p14:creationId xmlns:p14="http://schemas.microsoft.com/office/powerpoint/2010/main" val="15560954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143000"/>
            <a:ext cx="8001000" cy="1066800"/>
          </a:xfrm>
        </p:spPr>
        <p:txBody>
          <a:bodyPr>
            <a:normAutofit/>
          </a:bodyPr>
          <a:lstStyle/>
          <a:p>
            <a:r>
              <a:rPr lang="en-US" sz="3600" dirty="0" smtClean="0"/>
              <a:t>General Ways for </a:t>
            </a:r>
            <a:r>
              <a:rPr lang="en-US" sz="3600" dirty="0" err="1" smtClean="0">
                <a:solidFill>
                  <a:srgbClr val="C00000"/>
                </a:solidFill>
              </a:rPr>
              <a:t>trainning</a:t>
            </a:r>
            <a:r>
              <a:rPr lang="en-US" sz="3600" dirty="0" smtClean="0"/>
              <a:t>.</a:t>
            </a:r>
            <a:endParaRPr lang="en-US" sz="3600" dirty="0"/>
          </a:p>
        </p:txBody>
      </p:sp>
      <p:sp>
        <p:nvSpPr>
          <p:cNvPr id="3" name="Content Placeholder 2"/>
          <p:cNvSpPr>
            <a:spLocks noGrp="1"/>
          </p:cNvSpPr>
          <p:nvPr>
            <p:ph idx="1"/>
          </p:nvPr>
        </p:nvSpPr>
        <p:spPr/>
        <p:txBody>
          <a:bodyPr/>
          <a:lstStyle/>
          <a:p>
            <a:r>
              <a:rPr lang="en-US" dirty="0" smtClean="0"/>
              <a:t>1. Ministerial assemblies and retreats.</a:t>
            </a:r>
          </a:p>
          <a:p>
            <a:r>
              <a:rPr lang="en-US" dirty="0" smtClean="0"/>
              <a:t>2. Annual worker’s meetings.</a:t>
            </a:r>
          </a:p>
          <a:p>
            <a:r>
              <a:rPr lang="en-US" dirty="0" smtClean="0"/>
              <a:t>3. Seminars with theology students.</a:t>
            </a:r>
          </a:p>
          <a:p>
            <a:r>
              <a:rPr lang="en-US" dirty="0" smtClean="0"/>
              <a:t>4. National stewardship conventions.</a:t>
            </a:r>
          </a:p>
          <a:p>
            <a:r>
              <a:rPr lang="en-US" dirty="0" smtClean="0"/>
              <a:t>5. Stewardship Advisories.</a:t>
            </a:r>
          </a:p>
          <a:p>
            <a:r>
              <a:rPr lang="en-US" dirty="0" smtClean="0"/>
              <a:t>6. Annual spiritual emphasis programs.</a:t>
            </a:r>
          </a:p>
          <a:p>
            <a:r>
              <a:rPr lang="en-US" dirty="0" smtClean="0"/>
              <a:t>7. Stewardship symposiums.</a:t>
            </a:r>
          </a:p>
          <a:p>
            <a:r>
              <a:rPr lang="en-US" dirty="0" smtClean="0"/>
              <a:t>8. Biblical Stewardship Institute.</a:t>
            </a:r>
          </a:p>
          <a:p>
            <a:r>
              <a:rPr lang="en-US" dirty="0" smtClean="0"/>
              <a:t>9. Stewardship Festivals.</a:t>
            </a:r>
            <a:endParaRPr lang="en-US" dirty="0"/>
          </a:p>
        </p:txBody>
      </p:sp>
    </p:spTree>
    <p:extLst>
      <p:ext uri="{BB962C8B-B14F-4D97-AF65-F5344CB8AC3E}">
        <p14:creationId xmlns:p14="http://schemas.microsoft.com/office/powerpoint/2010/main" val="33439792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43000"/>
            <a:ext cx="7848600" cy="1066800"/>
          </a:xfrm>
        </p:spPr>
        <p:txBody>
          <a:bodyPr>
            <a:normAutofit/>
          </a:bodyPr>
          <a:lstStyle/>
          <a:p>
            <a:r>
              <a:rPr lang="en-US" sz="3600" dirty="0" smtClean="0">
                <a:solidFill>
                  <a:srgbClr val="FF0000"/>
                </a:solidFill>
              </a:rPr>
              <a:t>Structure:</a:t>
            </a:r>
            <a:endParaRPr lang="en-US" sz="3600" dirty="0">
              <a:solidFill>
                <a:srgbClr val="FF0000"/>
              </a:solidFill>
            </a:endParaRPr>
          </a:p>
        </p:txBody>
      </p:sp>
      <p:sp>
        <p:nvSpPr>
          <p:cNvPr id="3" name="Content Placeholder 2"/>
          <p:cNvSpPr>
            <a:spLocks noGrp="1"/>
          </p:cNvSpPr>
          <p:nvPr>
            <p:ph idx="1"/>
          </p:nvPr>
        </p:nvSpPr>
        <p:spPr/>
        <p:txBody>
          <a:bodyPr>
            <a:normAutofit lnSpcReduction="10000"/>
          </a:bodyPr>
          <a:lstStyle/>
          <a:p>
            <a:r>
              <a:rPr lang="en-US" dirty="0" smtClean="0"/>
              <a:t>As a world church, we use the denominational structure in order to fulfill our task.</a:t>
            </a:r>
          </a:p>
          <a:p>
            <a:r>
              <a:rPr lang="en-US" dirty="0" smtClean="0"/>
              <a:t>The GC personnel has the duty to support the Division’s stewardship director.</a:t>
            </a:r>
          </a:p>
          <a:p>
            <a:r>
              <a:rPr lang="en-US" dirty="0" smtClean="0"/>
              <a:t>The Division director supports the Union  stewardship director.</a:t>
            </a:r>
          </a:p>
          <a:p>
            <a:r>
              <a:rPr lang="en-US" dirty="0" smtClean="0"/>
              <a:t>The Union director supports the local field’s stewardship director.</a:t>
            </a:r>
          </a:p>
          <a:p>
            <a:r>
              <a:rPr lang="en-US" dirty="0" smtClean="0"/>
              <a:t>The local field director supports the local church.</a:t>
            </a:r>
            <a:endParaRPr lang="en-US" dirty="0"/>
          </a:p>
        </p:txBody>
      </p:sp>
    </p:spTree>
    <p:extLst>
      <p:ext uri="{BB962C8B-B14F-4D97-AF65-F5344CB8AC3E}">
        <p14:creationId xmlns:p14="http://schemas.microsoft.com/office/powerpoint/2010/main" val="29985179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143000"/>
            <a:ext cx="8001000" cy="1066800"/>
          </a:xfrm>
        </p:spPr>
        <p:txBody>
          <a:bodyPr>
            <a:normAutofit/>
          </a:bodyPr>
          <a:lstStyle/>
          <a:p>
            <a:r>
              <a:rPr lang="en-US" sz="3600" dirty="0" smtClean="0">
                <a:solidFill>
                  <a:srgbClr val="FF0000"/>
                </a:solidFill>
              </a:rPr>
              <a:t>What to do?</a:t>
            </a:r>
            <a:endParaRPr lang="en-US" sz="3600" dirty="0">
              <a:solidFill>
                <a:srgbClr val="FF0000"/>
              </a:solidFill>
            </a:endParaRPr>
          </a:p>
        </p:txBody>
      </p:sp>
      <p:sp>
        <p:nvSpPr>
          <p:cNvPr id="3" name="Content Placeholder 2"/>
          <p:cNvSpPr>
            <a:spLocks noGrp="1"/>
          </p:cNvSpPr>
          <p:nvPr>
            <p:ph idx="1"/>
          </p:nvPr>
        </p:nvSpPr>
        <p:spPr/>
        <p:txBody>
          <a:bodyPr>
            <a:normAutofit fontScale="92500"/>
          </a:bodyPr>
          <a:lstStyle/>
          <a:p>
            <a:r>
              <a:rPr lang="en-US" dirty="0" smtClean="0"/>
              <a:t>As a Conference &amp; Church stewardship director, you need to:</a:t>
            </a:r>
          </a:p>
          <a:p>
            <a:r>
              <a:rPr lang="en-US" dirty="0" smtClean="0"/>
              <a:t>1. Maintain a permanent communication with the next level stewardship director (two ways).</a:t>
            </a:r>
          </a:p>
          <a:p>
            <a:r>
              <a:rPr lang="en-US" dirty="0" smtClean="0"/>
              <a:t>2. Define the main event of your Conference &amp; Church for the next one or two years (see the list).</a:t>
            </a:r>
          </a:p>
          <a:p>
            <a:r>
              <a:rPr lang="en-US" dirty="0" smtClean="0"/>
              <a:t>3. Process the service request (one or two years in advance).</a:t>
            </a:r>
          </a:p>
          <a:p>
            <a:r>
              <a:rPr lang="en-US" dirty="0" smtClean="0"/>
              <a:t>4. Invite the Conference president and other officers for the main event of the year.</a:t>
            </a:r>
            <a:endParaRPr lang="en-US" dirty="0"/>
          </a:p>
        </p:txBody>
      </p:sp>
    </p:spTree>
    <p:extLst>
      <p:ext uri="{BB962C8B-B14F-4D97-AF65-F5344CB8AC3E}">
        <p14:creationId xmlns:p14="http://schemas.microsoft.com/office/powerpoint/2010/main" val="91493342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Duties of the Local Church Leader:</a:t>
            </a:r>
            <a:endParaRPr lang="en-US" sz="3600" dirty="0"/>
          </a:p>
        </p:txBody>
      </p:sp>
      <p:sp>
        <p:nvSpPr>
          <p:cNvPr id="3" name="Content Placeholder 2"/>
          <p:cNvSpPr>
            <a:spLocks noGrp="1"/>
          </p:cNvSpPr>
          <p:nvPr>
            <p:ph idx="1"/>
          </p:nvPr>
        </p:nvSpPr>
        <p:spPr>
          <a:xfrm>
            <a:off x="457200" y="2249424"/>
            <a:ext cx="8229600" cy="3998976"/>
          </a:xfrm>
        </p:spPr>
        <p:txBody>
          <a:bodyPr>
            <a:normAutofit/>
          </a:bodyPr>
          <a:lstStyle/>
          <a:p>
            <a:r>
              <a:rPr lang="en-US" sz="2400" dirty="0" smtClean="0"/>
              <a:t>1. </a:t>
            </a:r>
            <a:r>
              <a:rPr lang="en-US" sz="2400" dirty="0" smtClean="0">
                <a:solidFill>
                  <a:srgbClr val="FF0000"/>
                </a:solidFill>
              </a:rPr>
              <a:t>Education</a:t>
            </a:r>
            <a:r>
              <a:rPr lang="en-US" sz="2400" dirty="0" smtClean="0"/>
              <a:t>. Systematic sharing of the stewardship principles with the church members.</a:t>
            </a:r>
          </a:p>
          <a:p>
            <a:r>
              <a:rPr lang="en-US" sz="2400" dirty="0" smtClean="0">
                <a:solidFill>
                  <a:srgbClr val="000000"/>
                </a:solidFill>
              </a:rPr>
              <a:t>2. </a:t>
            </a:r>
            <a:r>
              <a:rPr lang="en-US" sz="2400" dirty="0" smtClean="0">
                <a:solidFill>
                  <a:srgbClr val="FF0000"/>
                </a:solidFill>
              </a:rPr>
              <a:t>Planning and budgeting</a:t>
            </a:r>
            <a:r>
              <a:rPr lang="en-US" sz="2400" dirty="0" smtClean="0">
                <a:solidFill>
                  <a:srgbClr val="000000"/>
                </a:solidFill>
              </a:rPr>
              <a:t>. Take a key role in the planning and budgeting process.</a:t>
            </a:r>
          </a:p>
          <a:p>
            <a:r>
              <a:rPr lang="en-US" sz="2400" dirty="0" smtClean="0">
                <a:solidFill>
                  <a:srgbClr val="000000"/>
                </a:solidFill>
              </a:rPr>
              <a:t>3. </a:t>
            </a:r>
            <a:r>
              <a:rPr lang="en-US" sz="2400" dirty="0" smtClean="0">
                <a:solidFill>
                  <a:srgbClr val="FF0000"/>
                </a:solidFill>
              </a:rPr>
              <a:t>Finance &amp; Stewardship Committee</a:t>
            </a:r>
            <a:r>
              <a:rPr lang="en-US" sz="2400" dirty="0" smtClean="0">
                <a:solidFill>
                  <a:srgbClr val="000000"/>
                </a:solidFill>
              </a:rPr>
              <a:t>. Serve as a secretary or active member of this committee.</a:t>
            </a:r>
          </a:p>
          <a:p>
            <a:r>
              <a:rPr lang="en-US" sz="2400" dirty="0" smtClean="0">
                <a:solidFill>
                  <a:srgbClr val="000000"/>
                </a:solidFill>
              </a:rPr>
              <a:t>4. </a:t>
            </a:r>
            <a:r>
              <a:rPr lang="en-US" sz="2400" dirty="0" smtClean="0">
                <a:solidFill>
                  <a:srgbClr val="FF0000"/>
                </a:solidFill>
              </a:rPr>
              <a:t>Visitation</a:t>
            </a:r>
            <a:r>
              <a:rPr lang="en-US" sz="2400" dirty="0" smtClean="0">
                <a:solidFill>
                  <a:srgbClr val="000000"/>
                </a:solidFill>
              </a:rPr>
              <a:t>. The stewardship leader is usually the coordinator of any visitation plan organized in conjunction with stewardship education.</a:t>
            </a:r>
            <a:endParaRPr lang="en-US" sz="2400" dirty="0">
              <a:solidFill>
                <a:srgbClr val="000000"/>
              </a:solidFill>
            </a:endParaRPr>
          </a:p>
        </p:txBody>
      </p:sp>
    </p:spTree>
    <p:extLst>
      <p:ext uri="{BB962C8B-B14F-4D97-AF65-F5344CB8AC3E}">
        <p14:creationId xmlns:p14="http://schemas.microsoft.com/office/powerpoint/2010/main" val="31868334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Duties of the Local Church Leader:</a:t>
            </a:r>
            <a:endParaRPr lang="en-US" sz="3600" dirty="0"/>
          </a:p>
        </p:txBody>
      </p:sp>
      <p:sp>
        <p:nvSpPr>
          <p:cNvPr id="3" name="Content Placeholder 2"/>
          <p:cNvSpPr>
            <a:spLocks noGrp="1"/>
          </p:cNvSpPr>
          <p:nvPr>
            <p:ph idx="1"/>
          </p:nvPr>
        </p:nvSpPr>
        <p:spPr>
          <a:xfrm>
            <a:off x="457200" y="2249424"/>
            <a:ext cx="8229600" cy="3998976"/>
          </a:xfrm>
        </p:spPr>
        <p:txBody>
          <a:bodyPr>
            <a:normAutofit lnSpcReduction="10000"/>
          </a:bodyPr>
          <a:lstStyle/>
          <a:p>
            <a:r>
              <a:rPr lang="en-US" sz="2400" dirty="0"/>
              <a:t>5</a:t>
            </a:r>
            <a:r>
              <a:rPr lang="en-US" sz="2400" dirty="0" smtClean="0"/>
              <a:t>. </a:t>
            </a:r>
            <a:r>
              <a:rPr lang="en-US" sz="2400" dirty="0" smtClean="0">
                <a:solidFill>
                  <a:srgbClr val="FF0000"/>
                </a:solidFill>
              </a:rPr>
              <a:t>Stewardship revival week</a:t>
            </a:r>
            <a:r>
              <a:rPr lang="en-US" sz="2400" dirty="0" smtClean="0"/>
              <a:t>. Coordinate once a year, a spiritual revival with an emphasis on stewardship themes.</a:t>
            </a:r>
          </a:p>
          <a:p>
            <a:r>
              <a:rPr lang="en-US" sz="2400" dirty="0">
                <a:solidFill>
                  <a:srgbClr val="000000"/>
                </a:solidFill>
              </a:rPr>
              <a:t>6</a:t>
            </a:r>
            <a:r>
              <a:rPr lang="en-US" sz="2400" dirty="0" smtClean="0">
                <a:solidFill>
                  <a:srgbClr val="000000"/>
                </a:solidFill>
              </a:rPr>
              <a:t>. </a:t>
            </a:r>
            <a:r>
              <a:rPr lang="en-US" sz="2400" dirty="0" smtClean="0">
                <a:solidFill>
                  <a:srgbClr val="FF0000"/>
                </a:solidFill>
              </a:rPr>
              <a:t>Monthly Stewardship Promotion</a:t>
            </a:r>
            <a:r>
              <a:rPr lang="en-US" sz="2400" dirty="0" smtClean="0">
                <a:solidFill>
                  <a:srgbClr val="000000"/>
                </a:solidFill>
              </a:rPr>
              <a:t>. Encourage faithfulness in all aspects of life, sharing experiences by members.</a:t>
            </a:r>
          </a:p>
          <a:p>
            <a:r>
              <a:rPr lang="en-US" sz="2400" dirty="0">
                <a:solidFill>
                  <a:srgbClr val="000000"/>
                </a:solidFill>
              </a:rPr>
              <a:t>7</a:t>
            </a:r>
            <a:r>
              <a:rPr lang="en-US" sz="2400" dirty="0" smtClean="0">
                <a:solidFill>
                  <a:srgbClr val="000000"/>
                </a:solidFill>
              </a:rPr>
              <a:t>. </a:t>
            </a:r>
            <a:r>
              <a:rPr lang="en-US" sz="2400" dirty="0" smtClean="0">
                <a:solidFill>
                  <a:srgbClr val="FF0000"/>
                </a:solidFill>
              </a:rPr>
              <a:t>Quarterly Report</a:t>
            </a:r>
            <a:r>
              <a:rPr lang="en-US" sz="2400" dirty="0" smtClean="0">
                <a:solidFill>
                  <a:srgbClr val="000000"/>
                </a:solidFill>
              </a:rPr>
              <a:t>. Present a positive report to the church board &amp; Business meetings about the progress of the stewardship.</a:t>
            </a:r>
          </a:p>
          <a:p>
            <a:r>
              <a:rPr lang="en-US" sz="2400" dirty="0">
                <a:solidFill>
                  <a:srgbClr val="000000"/>
                </a:solidFill>
              </a:rPr>
              <a:t>8</a:t>
            </a:r>
            <a:r>
              <a:rPr lang="en-US" sz="2400" dirty="0" smtClean="0">
                <a:solidFill>
                  <a:srgbClr val="000000"/>
                </a:solidFill>
              </a:rPr>
              <a:t>. </a:t>
            </a:r>
            <a:r>
              <a:rPr lang="en-US" sz="2400" dirty="0" smtClean="0">
                <a:solidFill>
                  <a:srgbClr val="FF0000"/>
                </a:solidFill>
              </a:rPr>
              <a:t>Cooperation</a:t>
            </a:r>
            <a:r>
              <a:rPr lang="en-US" sz="2400" dirty="0" smtClean="0">
                <a:solidFill>
                  <a:srgbClr val="000000"/>
                </a:solidFill>
              </a:rPr>
              <a:t>. Work in cooperation with the conference, the pastor and the board.</a:t>
            </a:r>
            <a:endParaRPr lang="en-US" sz="2400" dirty="0">
              <a:solidFill>
                <a:srgbClr val="000000"/>
              </a:solidFill>
            </a:endParaRPr>
          </a:p>
        </p:txBody>
      </p:sp>
    </p:spTree>
    <p:extLst>
      <p:ext uri="{BB962C8B-B14F-4D97-AF65-F5344CB8AC3E}">
        <p14:creationId xmlns:p14="http://schemas.microsoft.com/office/powerpoint/2010/main" val="33906327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73100" y="1143000"/>
            <a:ext cx="8166100" cy="2209800"/>
          </a:xfrm>
        </p:spPr>
        <p:txBody>
          <a:bodyPr>
            <a:normAutofit fontScale="90000"/>
          </a:bodyPr>
          <a:lstStyle/>
          <a:p>
            <a:r>
              <a:rPr lang="en-US" dirty="0" smtClean="0">
                <a:solidFill>
                  <a:srgbClr val="FFFF00"/>
                </a:solidFill>
              </a:rPr>
              <a:t>Conference &amp; Church</a:t>
            </a:r>
            <a:br>
              <a:rPr lang="en-US" dirty="0" smtClean="0">
                <a:solidFill>
                  <a:srgbClr val="FFFF00"/>
                </a:solidFill>
              </a:rPr>
            </a:br>
            <a:r>
              <a:rPr lang="en-US" dirty="0" smtClean="0">
                <a:solidFill>
                  <a:srgbClr val="FFFF00"/>
                </a:solidFill>
              </a:rPr>
              <a:t>Stewardship Leadership</a:t>
            </a:r>
            <a:br>
              <a:rPr lang="en-US" dirty="0" smtClean="0">
                <a:solidFill>
                  <a:srgbClr val="FFFF00"/>
                </a:solidFill>
              </a:rPr>
            </a:br>
            <a:r>
              <a:rPr lang="en-US" sz="3100" dirty="0"/>
              <a:t>A seminar about how to do </a:t>
            </a:r>
            <a:r>
              <a:rPr lang="en-US" sz="3100" dirty="0" smtClean="0"/>
              <a:t>it.</a:t>
            </a:r>
            <a:r>
              <a:rPr lang="en-US" sz="3100" dirty="0"/>
              <a:t/>
            </a:r>
            <a:br>
              <a:rPr lang="en-US" sz="3100" dirty="0"/>
            </a:br>
            <a:endParaRPr lang="en-US" sz="3100" dirty="0"/>
          </a:p>
        </p:txBody>
      </p:sp>
      <p:sp>
        <p:nvSpPr>
          <p:cNvPr id="3" name="Subtitle 2"/>
          <p:cNvSpPr>
            <a:spLocks noGrp="1"/>
          </p:cNvSpPr>
          <p:nvPr>
            <p:ph type="subTitle" idx="1"/>
          </p:nvPr>
        </p:nvSpPr>
        <p:spPr>
          <a:xfrm>
            <a:off x="457200" y="3899938"/>
            <a:ext cx="6629400" cy="1752600"/>
          </a:xfrm>
        </p:spPr>
        <p:txBody>
          <a:bodyPr>
            <a:normAutofit/>
          </a:bodyPr>
          <a:lstStyle/>
          <a:p>
            <a:r>
              <a:rPr lang="en-US" dirty="0" smtClean="0"/>
              <a:t>By Mario </a:t>
            </a:r>
            <a:r>
              <a:rPr lang="es-CO" dirty="0" smtClean="0"/>
              <a:t>Niño, </a:t>
            </a:r>
            <a:r>
              <a:rPr lang="es-CO" dirty="0" smtClean="0"/>
              <a:t>DMin.</a:t>
            </a:r>
            <a:endParaRPr lang="en-US" dirty="0" smtClean="0"/>
          </a:p>
          <a:p>
            <a:r>
              <a:rPr lang="en-US" dirty="0" smtClean="0"/>
              <a:t>INSTITUTE OF RELIGIOUS STUDIES</a:t>
            </a:r>
            <a:endParaRPr lang="en-US" dirty="0" smtClean="0"/>
          </a:p>
          <a:p>
            <a:r>
              <a:rPr lang="en-US" dirty="0" err="1" smtClean="0"/>
              <a:t>www.inter-religioso.com</a:t>
            </a:r>
            <a:endParaRPr lang="en-US" dirty="0" smtClean="0"/>
          </a:p>
          <a:p>
            <a:r>
              <a:rPr lang="en-US" dirty="0" smtClean="0"/>
              <a:t>2015-2020</a:t>
            </a:r>
            <a:endParaRPr lang="en-US" dirty="0"/>
          </a:p>
        </p:txBody>
      </p:sp>
    </p:spTree>
    <p:extLst>
      <p:ext uri="{BB962C8B-B14F-4D97-AF65-F5344CB8AC3E}">
        <p14:creationId xmlns:p14="http://schemas.microsoft.com/office/powerpoint/2010/main" val="67132403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Perspective">
      <a:dk1>
        <a:sysClr val="windowText" lastClr="000000"/>
      </a:dk1>
      <a:lt1>
        <a:sysClr val="window" lastClr="FFFFFF"/>
      </a:lt1>
      <a:dk2>
        <a:srgbClr val="283138"/>
      </a:dk2>
      <a:lt2>
        <a:srgbClr val="FF8600"/>
      </a:lt2>
      <a:accent1>
        <a:srgbClr val="838D9B"/>
      </a:accent1>
      <a:accent2>
        <a:srgbClr val="D2610C"/>
      </a:accent2>
      <a:accent3>
        <a:srgbClr val="80716A"/>
      </a:accent3>
      <a:accent4>
        <a:srgbClr val="94147C"/>
      </a:accent4>
      <a:accent5>
        <a:srgbClr val="5D5AD2"/>
      </a:accent5>
      <a:accent6>
        <a:srgbClr val="6F6C7D"/>
      </a:accent6>
      <a:hlink>
        <a:srgbClr val="6187E3"/>
      </a:hlink>
      <a:folHlink>
        <a:srgbClr val="7B8EB8"/>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949</TotalTime>
  <Words>1060</Words>
  <Application>Microsoft Macintosh PowerPoint</Application>
  <PresentationFormat>On-screen Show (4:3)</PresentationFormat>
  <Paragraphs>90</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Georgia</vt:lpstr>
      <vt:lpstr>Trebuchet MS</vt:lpstr>
      <vt:lpstr>Wingdings 2</vt:lpstr>
      <vt:lpstr>Urban</vt:lpstr>
      <vt:lpstr>Conference &amp; Church Stewardship Leadership A seminar about how to do it. </vt:lpstr>
      <vt:lpstr>The Basics</vt:lpstr>
      <vt:lpstr>Philosophy:</vt:lpstr>
      <vt:lpstr>The Concept:</vt:lpstr>
      <vt:lpstr>The Broad Sense:</vt:lpstr>
      <vt:lpstr>In a Restricted Sense:</vt:lpstr>
      <vt:lpstr>Church Manual Committee:</vt:lpstr>
      <vt:lpstr>History:</vt:lpstr>
      <vt:lpstr>Primary Function:</vt:lpstr>
      <vt:lpstr>Theology:</vt:lpstr>
      <vt:lpstr>Methodology:</vt:lpstr>
      <vt:lpstr>The Best Way:</vt:lpstr>
      <vt:lpstr>General Ways for trainning.</vt:lpstr>
      <vt:lpstr>Structure:</vt:lpstr>
      <vt:lpstr>What to do?</vt:lpstr>
      <vt:lpstr>Duties of the Local Church Leader:</vt:lpstr>
      <vt:lpstr>Duties of the Local Church Leader:</vt:lpstr>
      <vt:lpstr>Conference &amp; Church Stewardship Leadership A seminar about how to do it. </vt:lpstr>
    </vt:vector>
  </TitlesOfParts>
  <Company>S.D.A. Church World Headquarters</Company>
  <LinksUpToDate>false</LinksUpToDate>
  <SharedDoc>false</SharedDoc>
  <HyperlinksChanged>false</HyperlinksChanged>
  <AppVersion>15.0026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Stewardship Division’s Leadership A seminar about how to do it</dc:title>
  <dc:creator>Nino, Mario</dc:creator>
  <cp:lastModifiedBy>Mario Nino</cp:lastModifiedBy>
  <cp:revision>121</cp:revision>
  <cp:lastPrinted>2012-01-25T18:33:14Z</cp:lastPrinted>
  <dcterms:created xsi:type="dcterms:W3CDTF">2011-03-08T19:01:11Z</dcterms:created>
  <dcterms:modified xsi:type="dcterms:W3CDTF">2016-10-10T01:27:10Z</dcterms:modified>
</cp:coreProperties>
</file>